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7"/>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71" r:id="rId78"/>
    <p:sldId id="446" r:id="rId79"/>
    <p:sldId id="443" r:id="rId80"/>
    <p:sldId id="453" r:id="rId81"/>
    <p:sldId id="450" r:id="rId82"/>
    <p:sldId id="451" r:id="rId83"/>
    <p:sldId id="448" r:id="rId84"/>
    <p:sldId id="452" r:id="rId85"/>
    <p:sldId id="454" r:id="rId86"/>
    <p:sldId id="449" r:id="rId87"/>
    <p:sldId id="375" r:id="rId88"/>
    <p:sldId id="456" r:id="rId89"/>
    <p:sldId id="374" r:id="rId90"/>
    <p:sldId id="463" r:id="rId91"/>
    <p:sldId id="472" r:id="rId92"/>
    <p:sldId id="473" r:id="rId93"/>
    <p:sldId id="474" r:id="rId94"/>
    <p:sldId id="476" r:id="rId95"/>
    <p:sldId id="477" r:id="rId96"/>
    <p:sldId id="478" r:id="rId97"/>
    <p:sldId id="480" r:id="rId98"/>
    <p:sldId id="481" r:id="rId99"/>
    <p:sldId id="482" r:id="rId100"/>
    <p:sldId id="483" r:id="rId101"/>
    <p:sldId id="484" r:id="rId102"/>
    <p:sldId id="479" r:id="rId103"/>
    <p:sldId id="475" r:id="rId104"/>
    <p:sldId id="340" r:id="rId105"/>
    <p:sldId id="485" r:id="rId106"/>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5/10/relationships/revisionInfo" Target="revisionInfo.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12/4/2023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12/4/2023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12/4/2023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Triggered</a:t>
            </a:r>
            <a:r>
              <a:rPr lang="nl-BE" dirty="0"/>
              <a:t>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19124" y="964190"/>
            <a:ext cx="10820401" cy="5665209"/>
          </a:xfrm>
        </p:spPr>
        <p:txBody>
          <a:bodyPr>
            <a:normAutofit/>
          </a:bodyPr>
          <a:lstStyle/>
          <a:p>
            <a:r>
              <a:rPr lang="nl-NL" dirty="0"/>
              <a:t>Een trigger is een opgeslagen set instructies die </a:t>
            </a:r>
            <a:r>
              <a:rPr lang="nl-NL" b="1" dirty="0"/>
              <a:t>automatisch</a:t>
            </a:r>
            <a:r>
              <a:rPr lang="nl-NL" dirty="0"/>
              <a:t> </a:t>
            </a:r>
            <a:r>
              <a:rPr lang="nl-NL" b="1" dirty="0"/>
              <a:t>wordt</a:t>
            </a:r>
            <a:r>
              <a:rPr lang="nl-NL" dirty="0"/>
              <a:t> </a:t>
            </a:r>
            <a:r>
              <a:rPr lang="nl-NL" b="1" dirty="0"/>
              <a:t>getriggerd</a:t>
            </a:r>
            <a:r>
              <a:rPr lang="nl-NL" dirty="0"/>
              <a:t> als een </a:t>
            </a:r>
            <a:r>
              <a:rPr lang="nl-NL" b="1" dirty="0"/>
              <a:t>bepaalde gebeurtenis </a:t>
            </a:r>
            <a:r>
              <a:rPr lang="nl-NL" dirty="0"/>
              <a:t>plaatsvindt in de database. </a:t>
            </a:r>
          </a:p>
          <a:p>
            <a:r>
              <a:rPr lang="nl-NL" dirty="0"/>
              <a:t>wanneer bepaalde wijzigingen worden aangebracht in tabellen worden triggers worden vaak gebruikt om bepaalde acties automatisch uit te voeren.</a:t>
            </a:r>
          </a:p>
          <a:p>
            <a:pPr lvl="1"/>
            <a:r>
              <a:rPr lang="nl-NL" dirty="0"/>
              <a:t>Die gebeurtenissen zijn meestal een INSERT, UPDATE of DELETE.</a:t>
            </a:r>
          </a:p>
          <a:p>
            <a:pPr lvl="1"/>
            <a:r>
              <a:rPr lang="nl-NL" dirty="0"/>
              <a:t>De acties zijn vaak het </a:t>
            </a:r>
            <a:r>
              <a:rPr lang="nl-NL" dirty="0" err="1"/>
              <a:t>het</a:t>
            </a:r>
            <a:r>
              <a:rPr lang="nl-NL" dirty="0"/>
              <a:t> bijwerken van andere tabellen of het genereren van fouten.</a:t>
            </a:r>
          </a:p>
          <a:p>
            <a:pPr lvl="1"/>
            <a:r>
              <a:rPr lang="nl-NL" dirty="0"/>
              <a:t>We kunnen ook andere </a:t>
            </a:r>
            <a:r>
              <a:rPr lang="nl-NL" dirty="0" err="1"/>
              <a:t>stored</a:t>
            </a:r>
            <a:r>
              <a:rPr lang="nl-NL" dirty="0"/>
              <a:t> procedures aanroepen tijdens de uitvoering van een trigger,</a:t>
            </a:r>
          </a:p>
          <a:p>
            <a:r>
              <a:rPr lang="nl-NL" dirty="0"/>
              <a:t>De context waarin een trigger wordt uitgevoerd is de transactie waarin de trigger wordt geactiveerd.</a:t>
            </a:r>
          </a:p>
        </p:txBody>
      </p:sp>
    </p:spTree>
    <p:extLst>
      <p:ext uri="{BB962C8B-B14F-4D97-AF65-F5344CB8AC3E}">
        <p14:creationId xmlns:p14="http://schemas.microsoft.com/office/powerpoint/2010/main" val="11385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Soorten triggers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20000"/>
          </a:bodyPr>
          <a:lstStyle/>
          <a:p>
            <a:r>
              <a:rPr lang="nl-BE" dirty="0"/>
              <a:t>De meest gebruikte trigger events zijn triggers die worden geactiveerd :</a:t>
            </a:r>
          </a:p>
          <a:p>
            <a:pPr lvl="1"/>
            <a:r>
              <a:rPr lang="nl-BE" b="1" dirty="0"/>
              <a:t>Na</a:t>
            </a:r>
            <a:r>
              <a:rPr lang="nl-BE" dirty="0"/>
              <a:t> een bepaalde gebeurtenis. Dit zijn de </a:t>
            </a:r>
            <a:r>
              <a:rPr lang="nl-BE" b="1" dirty="0"/>
              <a:t>AFTER</a:t>
            </a:r>
            <a:r>
              <a:rPr lang="nl-BE" dirty="0"/>
              <a:t> triggers.</a:t>
            </a:r>
          </a:p>
          <a:p>
            <a:pPr lvl="3"/>
            <a:r>
              <a:rPr lang="nl-NL" b="1" dirty="0"/>
              <a:t>AFTER INSERT	</a:t>
            </a:r>
            <a:r>
              <a:rPr lang="nl-NL" dirty="0"/>
              <a:t>: Wordt geactiveerd </a:t>
            </a:r>
            <a:r>
              <a:rPr lang="nl-NL" b="1" dirty="0"/>
              <a:t>nadat er</a:t>
            </a:r>
            <a:r>
              <a:rPr lang="nl-NL" dirty="0"/>
              <a:t> </a:t>
            </a:r>
            <a:r>
              <a:rPr lang="nl-NL" b="1" dirty="0"/>
              <a:t>nieuwe records worden toegevoegd</a:t>
            </a:r>
            <a:r>
              <a:rPr lang="nl-NL" dirty="0"/>
              <a:t>.</a:t>
            </a:r>
          </a:p>
          <a:p>
            <a:pPr lvl="3"/>
            <a:r>
              <a:rPr lang="nl-NL" b="1" dirty="0"/>
              <a:t>AFTER UPDATE	</a:t>
            </a:r>
            <a:r>
              <a:rPr lang="nl-NL" dirty="0"/>
              <a:t>: Wordt geactiveerd </a:t>
            </a:r>
            <a:r>
              <a:rPr lang="nl-NL" b="1" dirty="0"/>
              <a:t>nadat</a:t>
            </a:r>
            <a:r>
              <a:rPr lang="nl-NL" dirty="0"/>
              <a:t> </a:t>
            </a:r>
            <a:r>
              <a:rPr lang="nl-NL" b="1" dirty="0"/>
              <a:t>bestaande records zijn bijgewerkt</a:t>
            </a:r>
            <a:r>
              <a:rPr lang="nl-NL" dirty="0"/>
              <a:t>.</a:t>
            </a:r>
          </a:p>
          <a:p>
            <a:pPr lvl="3"/>
            <a:r>
              <a:rPr lang="nl-NL" b="1" dirty="0"/>
              <a:t>AFTER DELETE	</a:t>
            </a:r>
            <a:r>
              <a:rPr lang="nl-NL" dirty="0"/>
              <a:t>: Wordt geactiveerd </a:t>
            </a:r>
            <a:r>
              <a:rPr lang="nl-NL" b="1" dirty="0"/>
              <a:t>nadat</a:t>
            </a:r>
            <a:r>
              <a:rPr lang="nl-NL" dirty="0"/>
              <a:t> </a:t>
            </a:r>
            <a:r>
              <a:rPr lang="nl-NL" b="1" dirty="0"/>
              <a:t>records zijn verwijderd</a:t>
            </a:r>
            <a:r>
              <a:rPr lang="nl-NL" dirty="0"/>
              <a:t>.</a:t>
            </a:r>
          </a:p>
          <a:p>
            <a:pPr lvl="2"/>
            <a:r>
              <a:rPr lang="nl-NL" dirty="0"/>
              <a:t>Voorbeeld:</a:t>
            </a:r>
          </a:p>
          <a:p>
            <a:pPr marL="1371600" lvl="3" indent="0">
              <a:buNone/>
            </a:pPr>
            <a:r>
              <a:rPr lang="nl-NL" sz="1900" dirty="0"/>
              <a:t>CREATE TRIGGER </a:t>
            </a:r>
            <a:r>
              <a:rPr lang="nl-NL" sz="1900" dirty="0" err="1"/>
              <a:t>T_AFTERINSERT_Klanten</a:t>
            </a:r>
            <a:r>
              <a:rPr lang="nl-NL" sz="1900" dirty="0"/>
              <a:t> ON Klanten</a:t>
            </a:r>
          </a:p>
          <a:p>
            <a:pPr marL="1828800" lvl="4" indent="0">
              <a:buNone/>
            </a:pPr>
            <a:r>
              <a:rPr lang="nl-NL" sz="1900" dirty="0"/>
              <a:t>AFTER INSERT AS</a:t>
            </a:r>
          </a:p>
          <a:p>
            <a:pPr marL="1828800" lvl="4" indent="0">
              <a:buNone/>
            </a:pPr>
            <a:r>
              <a:rPr lang="nl-NL" sz="1900" dirty="0"/>
              <a:t>BEGIN</a:t>
            </a:r>
          </a:p>
          <a:p>
            <a:pPr marL="1828800" lvl="4" indent="0">
              <a:buNone/>
            </a:pPr>
            <a:r>
              <a:rPr lang="nl-NL" sz="1900" dirty="0"/>
              <a:t>  -- Logica voor de AFTER INSERT-trigger</a:t>
            </a:r>
          </a:p>
          <a:p>
            <a:pPr marL="1828800" lvl="4" indent="0">
              <a:buNone/>
            </a:pPr>
            <a:r>
              <a:rPr lang="nl-NL" sz="1900" dirty="0"/>
              <a:t>END;</a:t>
            </a:r>
          </a:p>
          <a:p>
            <a:pPr lvl="1"/>
            <a:r>
              <a:rPr lang="nl-BE" b="1" dirty="0"/>
              <a:t>In plaats van </a:t>
            </a:r>
            <a:r>
              <a:rPr lang="nl-BE" dirty="0"/>
              <a:t>een gebeurtenis. Die noemen we de </a:t>
            </a:r>
            <a:r>
              <a:rPr lang="nl-BE" b="1" dirty="0"/>
              <a:t>INSTEAD</a:t>
            </a:r>
            <a:r>
              <a:rPr lang="nl-BE" dirty="0"/>
              <a:t> triggers.</a:t>
            </a:r>
          </a:p>
          <a:p>
            <a:pPr lvl="3"/>
            <a:r>
              <a:rPr lang="nl-NL" b="1" dirty="0"/>
              <a:t>INSTEAD OF INSERT</a:t>
            </a:r>
            <a:r>
              <a:rPr lang="nl-NL" dirty="0"/>
              <a:t>	: </a:t>
            </a:r>
            <a:r>
              <a:rPr lang="nl-NL" b="1" dirty="0"/>
              <a:t>Vervangt</a:t>
            </a:r>
            <a:r>
              <a:rPr lang="nl-NL" dirty="0"/>
              <a:t> de standaard </a:t>
            </a:r>
            <a:r>
              <a:rPr lang="nl-NL" b="1" dirty="0"/>
              <a:t>INSERT</a:t>
            </a:r>
            <a:r>
              <a:rPr lang="nl-NL" dirty="0"/>
              <a:t> -actie.</a:t>
            </a:r>
          </a:p>
          <a:p>
            <a:pPr lvl="3"/>
            <a:r>
              <a:rPr lang="nl-NL" b="1" dirty="0"/>
              <a:t>INSTEAD OF UPDATE</a:t>
            </a:r>
            <a:r>
              <a:rPr lang="nl-NL" dirty="0"/>
              <a:t>	: </a:t>
            </a:r>
            <a:r>
              <a:rPr lang="nl-NL" b="1" dirty="0"/>
              <a:t>Vervangt</a:t>
            </a:r>
            <a:r>
              <a:rPr lang="nl-NL" dirty="0"/>
              <a:t> de standaard </a:t>
            </a:r>
            <a:r>
              <a:rPr lang="nl-NL" b="1" dirty="0"/>
              <a:t>UPDATE</a:t>
            </a:r>
            <a:r>
              <a:rPr lang="nl-NL" dirty="0"/>
              <a:t> -actie.</a:t>
            </a:r>
          </a:p>
          <a:p>
            <a:pPr lvl="3"/>
            <a:r>
              <a:rPr lang="nl-NL" b="1" dirty="0"/>
              <a:t>INSTEAD OF DELETE</a:t>
            </a:r>
            <a:r>
              <a:rPr lang="nl-NL" dirty="0"/>
              <a:t>	: </a:t>
            </a:r>
            <a:r>
              <a:rPr lang="nl-NL" b="1" dirty="0"/>
              <a:t>Vervangt</a:t>
            </a:r>
            <a:r>
              <a:rPr lang="nl-NL" dirty="0"/>
              <a:t> de standaard </a:t>
            </a:r>
            <a:r>
              <a:rPr lang="nl-NL" b="1" dirty="0"/>
              <a:t>DELETE</a:t>
            </a:r>
            <a:r>
              <a:rPr lang="nl-NL" dirty="0"/>
              <a:t> –actie</a:t>
            </a:r>
          </a:p>
          <a:p>
            <a:pPr lvl="2"/>
            <a:r>
              <a:rPr lang="nl-NL" dirty="0"/>
              <a:t>Voorbeeld</a:t>
            </a:r>
          </a:p>
          <a:p>
            <a:pPr lvl="3"/>
            <a:r>
              <a:rPr lang="nl-NL" dirty="0"/>
              <a:t>CREATE TRIGGER </a:t>
            </a:r>
            <a:r>
              <a:rPr lang="nl-NL" dirty="0" err="1"/>
              <a:t>T_CHECKBEFORE_UPDATE_Rekeningen</a:t>
            </a:r>
            <a:r>
              <a:rPr lang="nl-NL" dirty="0"/>
              <a:t> ON Rekeningen</a:t>
            </a:r>
          </a:p>
          <a:p>
            <a:pPr lvl="4"/>
            <a:r>
              <a:rPr lang="nl-NL" dirty="0"/>
              <a:t>INSTEAD OF UPDATE AS</a:t>
            </a:r>
          </a:p>
          <a:p>
            <a:pPr lvl="4"/>
            <a:r>
              <a:rPr lang="nl-NL" dirty="0"/>
              <a:t>BEGIN</a:t>
            </a:r>
          </a:p>
          <a:p>
            <a:pPr lvl="3"/>
            <a:r>
              <a:rPr lang="nl-NL" dirty="0"/>
              <a:t>    -- 	Controleer of het saldo niet negatief wordt na een update</a:t>
            </a:r>
          </a:p>
          <a:p>
            <a:pPr lvl="3"/>
            <a:r>
              <a:rPr lang="nl-NL" dirty="0"/>
              <a:t>    -- Voer de update uit als de controle geslaagd is</a:t>
            </a:r>
          </a:p>
          <a:p>
            <a:pPr lvl="3"/>
            <a:r>
              <a:rPr lang="nl-NL" dirty="0"/>
              <a:t>END;</a:t>
            </a:r>
            <a:endParaRPr lang="nl-BE" dirty="0"/>
          </a:p>
        </p:txBody>
      </p:sp>
    </p:spTree>
    <p:extLst>
      <p:ext uri="{BB962C8B-B14F-4D97-AF65-F5344CB8AC3E}">
        <p14:creationId xmlns:p14="http://schemas.microsoft.com/office/powerpoint/2010/main" val="33366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2000" dirty="0"/>
              <a:t>Gebruik je webshop database</a:t>
            </a:r>
          </a:p>
          <a:p>
            <a:pPr lvl="1"/>
            <a:r>
              <a:rPr lang="nl-BE" sz="1600" dirty="0" err="1"/>
              <a:t>Insert</a:t>
            </a:r>
            <a:r>
              <a:rPr lang="nl-BE" sz="1600" dirty="0"/>
              <a:t> een lijst van landen en postcodes</a:t>
            </a:r>
          </a:p>
          <a:p>
            <a:pPr lvl="1"/>
            <a:r>
              <a:rPr lang="nl-BE" sz="1600" dirty="0"/>
              <a:t>Maak een view die de zipcodes en landen als een geheel laat zien</a:t>
            </a:r>
          </a:p>
          <a:p>
            <a:pPr lvl="1"/>
            <a:r>
              <a:rPr lang="nl-BE" sz="1600" dirty="0"/>
              <a:t>Maak de nodige views aan om makkelijk met de tabellen te werken</a:t>
            </a:r>
          </a:p>
          <a:p>
            <a:pPr lvl="1"/>
            <a:r>
              <a:rPr lang="nl-BE" sz="1600" dirty="0"/>
              <a:t>Maak de nodige </a:t>
            </a:r>
            <a:r>
              <a:rPr lang="nl-BE" sz="1600" dirty="0" err="1"/>
              <a:t>stored</a:t>
            </a:r>
            <a:r>
              <a:rPr lang="nl-BE" sz="1600" dirty="0"/>
              <a:t> procedures en views aan om soft delete mogelijk te maken.</a:t>
            </a:r>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660380" cy="3327251"/>
          </a:xfrm>
        </p:spPr>
        <p:txBody>
          <a:bodyPr>
            <a:normAutofit/>
          </a:bodyPr>
          <a:lstStyle/>
          <a:p>
            <a:r>
              <a:rPr lang="nl-NL" sz="2000" dirty="0"/>
              <a:t>Werk de groepsopdracht verder uit :</a:t>
            </a:r>
          </a:p>
          <a:p>
            <a:pPr lvl="1"/>
            <a:r>
              <a:rPr lang="nl-NL" sz="1600" dirty="0"/>
              <a:t>Maak een script die de database creëert met alle nodige initiële data die nodig is om met de database aan de slag te gaan.</a:t>
            </a:r>
          </a:p>
          <a:p>
            <a:pPr lvl="1"/>
            <a:r>
              <a:rPr lang="nl-NL" sz="1600" dirty="0"/>
              <a:t>Vul de tabellen met  test data</a:t>
            </a:r>
          </a:p>
          <a:p>
            <a:pPr lvl="1"/>
            <a:r>
              <a:rPr lang="nl-NL" sz="1600" dirty="0"/>
              <a:t>Maak de nodige views en </a:t>
            </a:r>
            <a:r>
              <a:rPr lang="nl-NL" sz="1600" dirty="0" err="1"/>
              <a:t>stored</a:t>
            </a:r>
            <a:r>
              <a:rPr lang="nl-NL" sz="1600" dirty="0"/>
              <a:t> procedures aan om later met deze aan de slag te gaan om je programma uit te schrijven</a:t>
            </a:r>
          </a:p>
          <a:p>
            <a:pPr lvl="1"/>
            <a:r>
              <a:rPr lang="nl-NL" sz="1600" dirty="0"/>
              <a:t>Schrijf </a:t>
            </a:r>
            <a:r>
              <a:rPr lang="nl-NL" sz="1600"/>
              <a:t>ook al </a:t>
            </a:r>
            <a:r>
              <a:rPr lang="nl-NL" sz="1600" dirty="0"/>
              <a:t>de nodige filter select statements die je denkt nodig te hebben bij de </a:t>
            </a:r>
            <a:r>
              <a:rPr lang="nl-NL" sz="1600"/>
              <a:t>uiteindelijke applicatie.</a:t>
            </a:r>
            <a:endParaRPr lang="nl-BE" sz="1600" dirty="0"/>
          </a:p>
        </p:txBody>
      </p:sp>
    </p:spTree>
    <p:extLst>
      <p:ext uri="{BB962C8B-B14F-4D97-AF65-F5344CB8AC3E}">
        <p14:creationId xmlns:p14="http://schemas.microsoft.com/office/powerpoint/2010/main" val="14669957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xEl>
                                              <p:pRg st="15" end="15"/>
                                            </p:txEl>
                                          </p:spTgt>
                                        </p:tgtEl>
                                        <p:attrNameLst>
                                          <p:attrName>style.visibility</p:attrName>
                                        </p:attrNameLst>
                                      </p:cBhvr>
                                      <p:to>
                                        <p:strVal val="visible"/>
                                      </p:to>
                                    </p:set>
                                    <p:animEffect transition="in" filter="fade">
                                      <p:cBhvr>
                                        <p:cTn id="68"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Effect transition="in" filter="fade">
                                      <p:cBhvr>
                                        <p:cTn id="49" dur="500"/>
                                        <p:tgtEl>
                                          <p:spTgt spid="6">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fade">
                                      <p:cBhvr>
                                        <p:cTn id="52"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txEl>
                                              <p:pRg st="15" end="15"/>
                                            </p:txEl>
                                          </p:spTgt>
                                        </p:tgtEl>
                                        <p:attrNameLst>
                                          <p:attrName>style.visibility</p:attrName>
                                        </p:attrNameLst>
                                      </p:cBhvr>
                                      <p:to>
                                        <p:strVal val="visible"/>
                                      </p:to>
                                    </p:set>
                                    <p:animEffect transition="in" filter="fade">
                                      <p:cBhvr>
                                        <p:cTn id="6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fade">
                                      <p:cBhvr>
                                        <p:cTn id="63" dur="500"/>
                                        <p:tgtEl>
                                          <p:spTgt spid="6">
                                            <p:txEl>
                                              <p:pRg st="14" end="1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fade">
                                      <p:cBhvr>
                                        <p:cTn id="66"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buFont typeface="+mj-lt"/>
              <a:buAutoNum type="arabicPeriod"/>
            </a:pPr>
            <a:r>
              <a:rPr lang="nl-BE" sz="1100" dirty="0"/>
              <a:t>Een personeelslid vindt met de naam “</a:t>
            </a:r>
            <a:r>
              <a:rPr lang="nl-BE" sz="1100" dirty="0" err="1"/>
              <a:t>Sahra</a:t>
            </a:r>
            <a:r>
              <a:rPr lang="nl-BE" sz="1100" dirty="0"/>
              <a:t> </a:t>
            </a:r>
            <a:r>
              <a:rPr lang="nl-BE" sz="1100" dirty="0" err="1"/>
              <a:t>Lindner</a:t>
            </a:r>
            <a:r>
              <a:rPr lang="nl-BE" sz="1100" dirty="0"/>
              <a:t>”</a:t>
            </a:r>
          </a:p>
          <a:p>
            <a:pPr lvl="2">
              <a:buFont typeface="+mj-lt"/>
              <a:buAutoNum type="arabicPeriod"/>
            </a:pPr>
            <a:r>
              <a:rPr lang="nl-BE" sz="1100" dirty="0"/>
              <a:t>De vroegste vlucht vindt in de lijst met vluchten</a:t>
            </a:r>
          </a:p>
          <a:p>
            <a:pPr lvl="2">
              <a:buFont typeface="+mj-lt"/>
              <a:buAutoNum type="arabicPeriod"/>
            </a:pPr>
            <a:r>
              <a:rPr lang="nl-BE" sz="1100" dirty="0"/>
              <a:t>Mij vertelt welke de mogelijke bestemmingen zijn als ik vertrek vanuit Berlijn, liefst in alfabetische volgorde</a:t>
            </a:r>
          </a:p>
          <a:p>
            <a:pPr lvl="2">
              <a:buFont typeface="+mj-lt"/>
              <a:buAutoNum type="arabicPeriod"/>
            </a:pPr>
            <a:r>
              <a:rPr lang="nl-BE" sz="1100" dirty="0"/>
              <a:t>Het aantal personeelsleden in dienst.</a:t>
            </a:r>
          </a:p>
          <a:p>
            <a:pPr lvl="2">
              <a:buFont typeface="+mj-lt"/>
              <a:buAutoNum type="arabicPeriod"/>
            </a:pPr>
            <a:r>
              <a:rPr lang="nl-BE" sz="1100" dirty="0"/>
              <a:t>Een lijst van alle verschillende voornamen van de personen die bij ons in dienst zijn weergeeft</a:t>
            </a:r>
          </a:p>
          <a:p>
            <a:pPr lvl="2">
              <a:buFont typeface="+mj-lt"/>
              <a:buAutoNum type="arabicPeriod"/>
            </a:pPr>
            <a:r>
              <a:rPr lang="nl-BE" sz="1100" dirty="0"/>
              <a:t>het aantal verschillende voornamen die voorkomen in onze personeelslijst telt.</a:t>
            </a:r>
          </a:p>
          <a:p>
            <a:pPr lvl="2">
              <a:buFont typeface="+mj-lt"/>
              <a:buAutoNum type="arabicPeriod"/>
            </a:pPr>
            <a:r>
              <a:rPr lang="nl-BE" sz="1100" dirty="0"/>
              <a:t>Van alle personeelsleden die geboren zijn na 1980</a:t>
            </a:r>
          </a:p>
          <a:p>
            <a:pPr lvl="2">
              <a:buFont typeface="+mj-lt"/>
              <a:buAutoNum type="arabicPeriod"/>
            </a:pPr>
            <a:r>
              <a:rPr lang="nl-BE" sz="1100" dirty="0"/>
              <a:t>De namen van alle personeelsleden waarvan de achternaam begint met een s en eindigt op een r weergeeft.  Ik wel enkel de volledige naam weten in een kolom die de titel ‘Naam’ krijgt.</a:t>
            </a:r>
          </a:p>
          <a:p>
            <a:pPr lvl="2">
              <a:buFont typeface="+mj-lt"/>
              <a:buAutoNum type="arabicPeriod"/>
            </a:pPr>
            <a:r>
              <a:rPr lang="nl-BE" sz="1100" dirty="0"/>
              <a:t>Paginering toepast op de lijst met vluchten en waarbij we steeds de vluchten in groepjes van 10 kunnen laten zien. In het voorbeeld zit je op pagina 3 van de site.</a:t>
            </a:r>
          </a:p>
          <a:p>
            <a:pPr lvl="2">
              <a:buFont typeface="+mj-lt"/>
              <a:buAutoNum type="arabicPeriod"/>
            </a:pPr>
            <a:r>
              <a:rPr lang="nl-BE" sz="1100" dirty="0"/>
              <a:t>Die een lijst van personeelsleden geeft die de pensioengerechtigde leeftijd hebben bereikt. In onze maatschappij is dit 60 jaar of ouder.</a:t>
            </a:r>
          </a:p>
          <a:p>
            <a:pPr lvl="2">
              <a:buFont typeface="+mj-lt"/>
              <a:buAutoNum type="arabicPeriod"/>
            </a:pPr>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2000" dirty="0"/>
              <a:t>Gebruik de </a:t>
            </a:r>
            <a:r>
              <a:rPr lang="nl-BE" sz="2000" dirty="0" err="1"/>
              <a:t>DrainAir</a:t>
            </a:r>
            <a:r>
              <a:rPr lang="nl-BE" sz="2000" dirty="0"/>
              <a:t> tabel</a:t>
            </a:r>
          </a:p>
          <a:p>
            <a:pPr lvl="1"/>
            <a:r>
              <a:rPr lang="nl-BE" sz="1800" dirty="0"/>
              <a:t>Schrijf een update query die:</a:t>
            </a:r>
          </a:p>
          <a:p>
            <a:pPr lvl="2">
              <a:buFont typeface="+mj-lt"/>
              <a:buAutoNum type="arabicPeriod"/>
            </a:pPr>
            <a:r>
              <a:rPr lang="nl-BE" sz="1600" dirty="0"/>
              <a:t>Van alle vluchten </a:t>
            </a:r>
            <a:r>
              <a:rPr lang="nl-BE" sz="1600" dirty="0" err="1"/>
              <a:t>NonSmokingFligts</a:t>
            </a:r>
            <a:r>
              <a:rPr lang="nl-BE" sz="1600" dirty="0"/>
              <a:t> maakt</a:t>
            </a:r>
          </a:p>
          <a:p>
            <a:pPr lvl="2">
              <a:buFont typeface="+mj-lt"/>
              <a:buAutoNum type="arabicPeriod"/>
            </a:pPr>
            <a:r>
              <a:rPr lang="nl-BE" sz="1600" dirty="0"/>
              <a:t>In alle Memovelden die geen waarde bevatten, de tekst ‘</a:t>
            </a:r>
            <a:r>
              <a:rPr lang="en-US" sz="1600" dirty="0"/>
              <a:t>Nothing to report</a:t>
            </a:r>
            <a:r>
              <a:rPr lang="nl-BE" sz="1600" dirty="0"/>
              <a:t>’ toevoegt.</a:t>
            </a:r>
          </a:p>
          <a:p>
            <a:pPr lvl="2">
              <a:buFont typeface="+mj-lt"/>
              <a:buAutoNum type="arabicPeriod"/>
            </a:pPr>
            <a:r>
              <a:rPr lang="nl-BE" sz="1600" dirty="0"/>
              <a:t>5 jaar en 9 maand toevoegt aan alle vluchtdata binnen de flight </a:t>
            </a:r>
            <a:r>
              <a:rPr lang="nl-BE" sz="1600" dirty="0" err="1"/>
              <a:t>table</a:t>
            </a:r>
            <a:endParaRPr lang="nl-BE" sz="1600" dirty="0"/>
          </a:p>
          <a:p>
            <a:pPr lvl="2">
              <a:buFont typeface="+mj-lt"/>
              <a:buAutoNum type="arabicPeriod"/>
            </a:pPr>
            <a:r>
              <a:rPr lang="nl-BE" sz="1600" dirty="0"/>
              <a:t>Geef </a:t>
            </a:r>
            <a:r>
              <a:rPr lang="nl-BE" sz="1600" dirty="0" err="1"/>
              <a:t>Sahra</a:t>
            </a:r>
            <a:r>
              <a:rPr lang="nl-BE" sz="1600" dirty="0"/>
              <a:t> </a:t>
            </a:r>
            <a:r>
              <a:rPr lang="nl-BE" sz="1600" dirty="0" err="1"/>
              <a:t>Lindner</a:t>
            </a:r>
            <a:r>
              <a:rPr lang="nl-BE" sz="1600" dirty="0"/>
              <a:t> de Pilot </a:t>
            </a:r>
            <a:r>
              <a:rPr lang="nl-BE" sz="1600" dirty="0" err="1"/>
              <a:t>license</a:t>
            </a:r>
            <a:r>
              <a:rPr lang="nl-BE" sz="1600" dirty="0"/>
              <a:t> van het type ‘Junior’</a:t>
            </a:r>
          </a:p>
          <a:p>
            <a:pPr lvl="2">
              <a:buFont typeface="+mj-lt"/>
              <a:buAutoNum type="arabicPeriod"/>
            </a:pPr>
            <a:r>
              <a:rPr lang="nl-BE" sz="1600" dirty="0"/>
              <a:t>Een script die Max Müller met ID 3401 de </a:t>
            </a:r>
            <a:r>
              <a:rPr lang="nl-BE" sz="1600" dirty="0" err="1"/>
              <a:t>superviser</a:t>
            </a:r>
            <a:r>
              <a:rPr lang="nl-BE" sz="1600" dirty="0"/>
              <a:t> maakt van iedereen die geen ‘</a:t>
            </a:r>
            <a:r>
              <a:rPr lang="nl-BE" sz="1600" dirty="0" err="1"/>
              <a:t>FlightInstructor</a:t>
            </a:r>
            <a:r>
              <a:rPr lang="nl-BE" sz="1600" dirty="0"/>
              <a:t>’ is.</a:t>
            </a:r>
          </a:p>
          <a:p>
            <a:pPr lvl="2">
              <a:buFont typeface="+mj-lt"/>
              <a:buAutoNum type="arabicPeriod"/>
            </a:pPr>
            <a:r>
              <a:rPr lang="nl-BE" sz="1600" dirty="0"/>
              <a:t>De naam </a:t>
            </a:r>
            <a:r>
              <a:rPr lang="nl-BE" sz="1600" dirty="0" err="1"/>
              <a:t>Sahra</a:t>
            </a:r>
            <a:r>
              <a:rPr lang="nl-BE" sz="1600" dirty="0"/>
              <a:t> is mis. Hernoem alle </a:t>
            </a:r>
            <a:r>
              <a:rPr lang="nl-BE" sz="1600" dirty="0" err="1"/>
              <a:t>Sahra</a:t>
            </a:r>
            <a:r>
              <a:rPr lang="nl-BE" sz="1600" dirty="0"/>
              <a:t> in Sarah</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8" y="2644518"/>
            <a:ext cx="11365231" cy="3327251"/>
          </a:xfrm>
        </p:spPr>
        <p:txBody>
          <a:bodyPr>
            <a:normAutofit/>
          </a:bodyPr>
          <a:lstStyle/>
          <a:p>
            <a:r>
              <a:rPr lang="nl-BE" sz="1700" dirty="0"/>
              <a:t>Creëer een nieuwe database met de naam &lt;store&gt;</a:t>
            </a:r>
            <a:r>
              <a:rPr lang="nl-BE" sz="1700" dirty="0" err="1"/>
              <a:t>WebShop</a:t>
            </a:r>
            <a:r>
              <a:rPr lang="nl-BE" sz="1700" dirty="0"/>
              <a:t> waar &lt;store&gt; de naam is van de winkel</a:t>
            </a:r>
          </a:p>
          <a:p>
            <a:pPr lvl="1"/>
            <a:r>
              <a:rPr lang="nl-BE" sz="1400" dirty="0"/>
              <a:t>Creëer de nodige tabellen, relaties en indexen die:</a:t>
            </a:r>
          </a:p>
          <a:p>
            <a:pPr lvl="2">
              <a:buFont typeface="+mj-lt"/>
              <a:buAutoNum type="arabicPeriod"/>
            </a:pPr>
            <a:r>
              <a:rPr lang="nl-BE" sz="1400" dirty="0"/>
              <a:t>Een tabel maakt voor alle klanten. Deze tabel krijgt een numerieke </a:t>
            </a:r>
            <a:r>
              <a:rPr lang="nl-BE" sz="1400" dirty="0" err="1"/>
              <a:t>primary</a:t>
            </a:r>
            <a:r>
              <a:rPr lang="nl-BE" sz="1400" dirty="0"/>
              <a:t> </a:t>
            </a:r>
            <a:r>
              <a:rPr lang="nl-BE" sz="1400" dirty="0" err="1"/>
              <a:t>id</a:t>
            </a:r>
            <a:endParaRPr lang="nl-BE" sz="1400" dirty="0"/>
          </a:p>
          <a:p>
            <a:pPr lvl="2">
              <a:buFont typeface="+mj-lt"/>
              <a:buAutoNum type="arabicPeriod"/>
            </a:pPr>
            <a:r>
              <a:rPr lang="nl-BE" sz="1400" dirty="0"/>
              <a:t>Een tabel maakt voor de verschillende merken en hun contactpersonen. De </a:t>
            </a:r>
            <a:r>
              <a:rPr lang="nl-BE" sz="1400" dirty="0" err="1"/>
              <a:t>id</a:t>
            </a:r>
            <a:r>
              <a:rPr lang="nl-BE" sz="1400" dirty="0"/>
              <a:t> van de merken is een combinatie van de merknaam en het land van vestiging.</a:t>
            </a:r>
          </a:p>
          <a:p>
            <a:pPr lvl="2">
              <a:buFont typeface="+mj-lt"/>
              <a:buAutoNum type="arabicPeriod"/>
            </a:pPr>
            <a:r>
              <a:rPr lang="nl-BE" sz="1400" dirty="0"/>
              <a:t>Een product tabel . Producten krijgen een unieke ID in tekst.</a:t>
            </a:r>
          </a:p>
          <a:p>
            <a:pPr lvl="2">
              <a:buFont typeface="+mj-lt"/>
              <a:buAutoNum type="arabicPeriod"/>
            </a:pPr>
            <a:r>
              <a:rPr lang="nl-BE" sz="1400" dirty="0"/>
              <a:t>Een voorraad tabel . De default voorraad staat op 0 en de update time op vandaag.</a:t>
            </a:r>
          </a:p>
          <a:p>
            <a:pPr lvl="2">
              <a:buFont typeface="+mj-lt"/>
              <a:buAutoNum type="arabicPeriod"/>
            </a:pPr>
            <a:r>
              <a:rPr lang="nl-BE" sz="1400" dirty="0"/>
              <a:t>Maak alle tabellen die je denkt nodig te hebben voor een goede normalisatie</a:t>
            </a:r>
          </a:p>
          <a:p>
            <a:pPr lvl="2">
              <a:buFont typeface="+mj-lt"/>
              <a:buAutoNum type="arabicPeriod"/>
            </a:pPr>
            <a:r>
              <a:rPr lang="nl-BE" sz="1400" dirty="0"/>
              <a:t>Maak de nodige relaties tussen de tabellen.</a:t>
            </a:r>
          </a:p>
          <a:p>
            <a:pPr lvl="2">
              <a:buFont typeface="+mj-lt"/>
              <a:buAutoNum type="arabicPeriod"/>
            </a:pPr>
            <a:r>
              <a:rPr lang="nl-BE" sz="1400" dirty="0"/>
              <a:t>Creëer de indexen die nodig zijn om goed te werken en motiveer</a:t>
            </a:r>
          </a:p>
          <a:p>
            <a:pPr lvl="2">
              <a:buFont typeface="+mj-lt"/>
              <a:buAutoNum type="arabicPeriod"/>
            </a:pPr>
            <a:r>
              <a:rPr lang="nl-BE" sz="1400" dirty="0"/>
              <a:t>Voeg standaard merken toe van de meest gebruikte merken en een basis productenlijst.</a:t>
            </a:r>
          </a:p>
        </p:txBody>
      </p:sp>
    </p:spTree>
    <p:extLst>
      <p:ext uri="{BB962C8B-B14F-4D97-AF65-F5344CB8AC3E}">
        <p14:creationId xmlns:p14="http://schemas.microsoft.com/office/powerpoint/2010/main" val="1282209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82" r="7882"/>
          <a:stretch/>
        </p:blipFill>
        <p:spPr>
          <a:xfrm>
            <a:off x="3523488" y="22789"/>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065569" cy="3204134"/>
          </a:xfrm>
        </p:spPr>
        <p:txBody>
          <a:bodyPr vert="horz" lIns="91440" tIns="45720" rIns="91440" bIns="45720" rtlCol="0" anchor="b">
            <a:normAutofit/>
          </a:bodyPr>
          <a:lstStyle/>
          <a:p>
            <a:pPr algn="ctr"/>
            <a:r>
              <a:rPr lang="en-US" sz="4800" b="1" dirty="0"/>
              <a:t>Views </a:t>
            </a:r>
            <a:br>
              <a:rPr lang="en-US" sz="4800" b="1" dirty="0"/>
            </a:br>
            <a:r>
              <a:rPr lang="en-US" sz="4800" b="1" dirty="0"/>
              <a:t>&amp; </a:t>
            </a:r>
            <a:br>
              <a:rPr lang="en-US" sz="4800" b="1" dirty="0"/>
            </a:br>
            <a:r>
              <a:rPr lang="en-US" sz="4800" b="1" dirty="0"/>
              <a:t>Stored procedures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96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view is een opgeslagen query waarmee je een virtuele tabel kunt maken. Het biedt een manier om complexe query's te vereenvoudigen en resultaten opnieuw te gebruiken. </a:t>
            </a:r>
          </a:p>
          <a:p>
            <a:r>
              <a:rPr lang="nl-BE" dirty="0"/>
              <a:t>We baseren een view op het resultaat van een SELECT query, maar die gebruikt wordt als een virtuele tabel.</a:t>
            </a:r>
          </a:p>
          <a:p>
            <a:r>
              <a:rPr lang="nl-BE" dirty="0"/>
              <a:t>Enkele voordelen van Views:</a:t>
            </a:r>
          </a:p>
          <a:p>
            <a:pPr lvl="1"/>
            <a:r>
              <a:rPr lang="nl-BE" dirty="0"/>
              <a:t>Complexe query's kunnen worden opgeslagen en later gewoon als een (virtuele) tabel worden geraadpleegd, al dan niet met WHERE clausule.</a:t>
            </a:r>
          </a:p>
          <a:p>
            <a:pPr lvl="1"/>
            <a:r>
              <a:rPr lang="nl-BE" dirty="0"/>
              <a:t>We kunnen tevens tabellen afschermen door enkel toegang te verlenen via views.</a:t>
            </a:r>
          </a:p>
          <a:p>
            <a:pPr lvl="1"/>
            <a:r>
              <a:rPr lang="nl-BE" dirty="0"/>
              <a:t>Views kunnen ook als bouwstenen worden gebruikt voor andere query's of views.</a:t>
            </a:r>
          </a:p>
        </p:txBody>
      </p:sp>
    </p:spTree>
    <p:extLst>
      <p:ext uri="{BB962C8B-B14F-4D97-AF65-F5344CB8AC3E}">
        <p14:creationId xmlns:p14="http://schemas.microsoft.com/office/powerpoint/2010/main" val="25698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maken een view aan met het </a:t>
            </a:r>
            <a:r>
              <a:rPr lang="nl-BE" b="1" dirty="0"/>
              <a:t>CREATE VIEW</a:t>
            </a:r>
            <a:r>
              <a:rPr lang="nl-BE" dirty="0"/>
              <a:t> statement.</a:t>
            </a:r>
          </a:p>
          <a:p>
            <a:pPr lvl="1"/>
            <a:r>
              <a:rPr lang="nl-BE" dirty="0"/>
              <a:t>Vorm:</a:t>
            </a:r>
          </a:p>
          <a:p>
            <a:pPr marL="914400" lvl="2" indent="0">
              <a:buNone/>
            </a:pPr>
            <a:r>
              <a:rPr lang="en-US" dirty="0"/>
              <a:t>CREATE VIEW </a:t>
            </a:r>
            <a:r>
              <a:rPr lang="en-US" dirty="0" err="1"/>
              <a:t>view_naam</a:t>
            </a:r>
            <a:r>
              <a:rPr lang="en-US" dirty="0"/>
              <a:t> AS</a:t>
            </a:r>
          </a:p>
          <a:p>
            <a:pPr marL="914400" lvl="2" indent="0">
              <a:buNone/>
            </a:pPr>
            <a:r>
              <a:rPr lang="en-US" dirty="0"/>
              <a:t>	SELECT kolom1, kolom2, ...</a:t>
            </a:r>
          </a:p>
          <a:p>
            <a:pPr marL="914400" lvl="2" indent="0">
              <a:buNone/>
            </a:pPr>
            <a:r>
              <a:rPr lang="en-US" dirty="0"/>
              <a:t>	FROM </a:t>
            </a:r>
            <a:r>
              <a:rPr lang="en-US" dirty="0" err="1"/>
              <a:t>tabel</a:t>
            </a:r>
            <a:endParaRPr lang="en-US" dirty="0"/>
          </a:p>
          <a:p>
            <a:pPr marL="914400" lvl="2" indent="0">
              <a:buNone/>
            </a:pPr>
            <a:r>
              <a:rPr lang="en-US" dirty="0"/>
              <a:t>	WHERE </a:t>
            </a:r>
            <a:r>
              <a:rPr lang="en-US" dirty="0" err="1"/>
              <a:t>voorwaarde</a:t>
            </a:r>
            <a:r>
              <a:rPr lang="en-US" dirty="0"/>
              <a:t>;</a:t>
            </a:r>
          </a:p>
          <a:p>
            <a:pPr lvl="2"/>
            <a:r>
              <a:rPr lang="nl-BE" dirty="0"/>
              <a:t>Gebruik:</a:t>
            </a:r>
          </a:p>
          <a:p>
            <a:pPr lvl="3"/>
            <a:r>
              <a:rPr lang="nl-BE" dirty="0"/>
              <a:t>We </a:t>
            </a:r>
            <a:r>
              <a:rPr lang="nl-BE" dirty="0" err="1"/>
              <a:t>creeeren</a:t>
            </a:r>
            <a:r>
              <a:rPr lang="nl-BE" dirty="0"/>
              <a:t> een view die we daarna kunnen aanspreken met zijn naam alsof het een tabel is.</a:t>
            </a:r>
          </a:p>
          <a:p>
            <a:pPr lvl="3"/>
            <a:r>
              <a:rPr lang="nl-BE" dirty="0"/>
              <a:t>Na het ‘CREATE VIEW’ commando schrijven we de query uit zoals de view eruit moet zien.</a:t>
            </a:r>
          </a:p>
          <a:p>
            <a:pPr lvl="3"/>
            <a:r>
              <a:rPr lang="nl-BE" dirty="0"/>
              <a:t>In de SELECT query van een view kunnen we ook werken met </a:t>
            </a:r>
            <a:r>
              <a:rPr lang="nl-BE" dirty="0" err="1"/>
              <a:t>joins</a:t>
            </a:r>
            <a:r>
              <a:rPr lang="nl-BE" dirty="0"/>
              <a:t>, aggregatiefuncties zoals SUM, COUNT, ….</a:t>
            </a:r>
          </a:p>
          <a:p>
            <a:pPr lvl="1"/>
            <a:r>
              <a:rPr lang="nl-BE" dirty="0"/>
              <a:t>We verwijderen een view met het </a:t>
            </a:r>
            <a:r>
              <a:rPr lang="nl-BE" b="1" dirty="0"/>
              <a:t>DROP VIEW</a:t>
            </a:r>
            <a:r>
              <a:rPr lang="nl-BE" dirty="0"/>
              <a:t> commando</a:t>
            </a:r>
          </a:p>
          <a:p>
            <a:pPr lvl="2"/>
            <a:r>
              <a:rPr lang="nl-BE" dirty="0"/>
              <a:t>Vorm:</a:t>
            </a:r>
          </a:p>
          <a:p>
            <a:pPr lvl="3"/>
            <a:r>
              <a:rPr lang="en-US" dirty="0"/>
              <a:t>DROP VIEW IF EXISTS </a:t>
            </a:r>
            <a:r>
              <a:rPr lang="en-US" dirty="0" err="1"/>
              <a:t>view_naam</a:t>
            </a:r>
            <a:r>
              <a:rPr lang="en-US" dirty="0"/>
              <a:t>;</a:t>
            </a:r>
            <a:endParaRPr lang="nl-BE" dirty="0"/>
          </a:p>
        </p:txBody>
      </p:sp>
    </p:spTree>
    <p:extLst>
      <p:ext uri="{BB962C8B-B14F-4D97-AF65-F5344CB8AC3E}">
        <p14:creationId xmlns:p14="http://schemas.microsoft.com/office/powerpoint/2010/main" val="25455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a:t>
            </a:r>
            <a:r>
              <a:rPr lang="nl-NL" dirty="0" err="1"/>
              <a:t>stored</a:t>
            </a:r>
            <a:r>
              <a:rPr lang="nl-NL" dirty="0"/>
              <a:t> procedure is een </a:t>
            </a:r>
            <a:r>
              <a:rPr lang="nl-NL" b="1" dirty="0"/>
              <a:t>vooraf geschreven set SQL-instructies</a:t>
            </a:r>
            <a:r>
              <a:rPr lang="nl-NL" dirty="0"/>
              <a:t> die opgeslagen is in de database. </a:t>
            </a:r>
          </a:p>
          <a:p>
            <a:r>
              <a:rPr lang="nl-NL" dirty="0"/>
              <a:t>Deze procedures kunnen </a:t>
            </a:r>
            <a:r>
              <a:rPr lang="nl-NL" b="1" dirty="0"/>
              <a:t>parameters</a:t>
            </a:r>
            <a:r>
              <a:rPr lang="nl-NL" dirty="0"/>
              <a:t> accepteren, logica uitvoeren en </a:t>
            </a:r>
            <a:r>
              <a:rPr lang="nl-NL" b="1" dirty="0"/>
              <a:t>resultaten teruggeven</a:t>
            </a:r>
            <a:r>
              <a:rPr lang="nl-NL" dirty="0"/>
              <a:t>. </a:t>
            </a:r>
          </a:p>
          <a:p>
            <a:r>
              <a:rPr lang="nl-NL" dirty="0"/>
              <a:t>Belangrijke Aspecten van Opgeslagen Procedures:</a:t>
            </a:r>
          </a:p>
          <a:p>
            <a:pPr lvl="1"/>
            <a:r>
              <a:rPr lang="nl-NL" b="1" dirty="0"/>
              <a:t>Herbruikbaarheid</a:t>
            </a:r>
            <a:r>
              <a:rPr lang="nl-NL" dirty="0"/>
              <a:t>: Opgeslagen procedures kunnen worden opgeroepen vanuit verschillende delen van een applicatie of database, waardoor ze herbruikbaar zijn.</a:t>
            </a:r>
          </a:p>
          <a:p>
            <a:pPr lvl="1"/>
            <a:r>
              <a:rPr lang="nl-NL" b="1" dirty="0"/>
              <a:t>Parameters</a:t>
            </a:r>
            <a:r>
              <a:rPr lang="nl-NL" dirty="0"/>
              <a:t>: Procedures kunnen parameters accepteren om dynamische waarden te verwerken en flexibiliteit toe te voegen.</a:t>
            </a:r>
          </a:p>
          <a:p>
            <a:pPr lvl="1"/>
            <a:r>
              <a:rPr lang="nl-NL" b="1" dirty="0"/>
              <a:t>Transaction Control</a:t>
            </a:r>
            <a:r>
              <a:rPr lang="nl-NL" dirty="0"/>
              <a:t>: Transactiebeheer kan worden opgenomen in opgeslagen procedures, waardoor het mogelijk is om meerdere SQL-instructies als één transactie uit te voeren.</a:t>
            </a:r>
          </a:p>
          <a:p>
            <a:pPr lvl="1"/>
            <a:r>
              <a:rPr lang="nl-NL" b="1" dirty="0"/>
              <a:t>Beveiliging</a:t>
            </a:r>
            <a:r>
              <a:rPr lang="nl-NL" dirty="0"/>
              <a:t>: Het gebruik van opgeslagen procedures kan de beveiliging verbeteren door directe toegang tot tabellen te vermijden en alleen toegang te verlenen via de procedures.</a:t>
            </a:r>
            <a:endParaRPr lang="nl-BE" dirty="0"/>
          </a:p>
        </p:txBody>
      </p:sp>
    </p:spTree>
    <p:extLst>
      <p:ext uri="{BB962C8B-B14F-4D97-AF65-F5344CB8AC3E}">
        <p14:creationId xmlns:p14="http://schemas.microsoft.com/office/powerpoint/2010/main" val="37856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gebruiken CREATE PROCEDURE om een </a:t>
            </a:r>
            <a:r>
              <a:rPr lang="nl-BE" dirty="0" err="1"/>
              <a:t>stored</a:t>
            </a:r>
            <a:r>
              <a:rPr lang="nl-BE" dirty="0"/>
              <a:t> procedure aan te maken;</a:t>
            </a:r>
          </a:p>
          <a:p>
            <a:r>
              <a:rPr lang="nl-BE" dirty="0"/>
              <a:t>In een </a:t>
            </a:r>
            <a:r>
              <a:rPr lang="nl-BE" dirty="0" err="1"/>
              <a:t>stored</a:t>
            </a:r>
            <a:r>
              <a:rPr lang="nl-BE" dirty="0"/>
              <a:t> procedure kunnen we parameters declareren die we in de procedures kunnen gebruiken.</a:t>
            </a:r>
          </a:p>
          <a:p>
            <a:pPr lvl="1"/>
            <a:r>
              <a:rPr lang="nl-BE" dirty="0"/>
              <a:t>Vorm:</a:t>
            </a:r>
          </a:p>
          <a:p>
            <a:pPr lvl="2"/>
            <a:r>
              <a:rPr lang="en-IE" dirty="0"/>
              <a:t>CREATE PROCEDURE </a:t>
            </a:r>
            <a:r>
              <a:rPr lang="en-IE" dirty="0" err="1"/>
              <a:t>procedure_naam</a:t>
            </a:r>
            <a:r>
              <a:rPr lang="en-IE" dirty="0"/>
              <a:t> </a:t>
            </a:r>
          </a:p>
          <a:p>
            <a:pPr lvl="3"/>
            <a:r>
              <a:rPr lang="en-IE" sz="2000" dirty="0"/>
              <a:t>@parameter-naam datatype, </a:t>
            </a:r>
          </a:p>
          <a:p>
            <a:pPr lvl="3"/>
            <a:r>
              <a:rPr lang="en-IE" sz="2000" dirty="0"/>
              <a:t>@parameter-naam-n datatype ,</a:t>
            </a:r>
          </a:p>
          <a:p>
            <a:pPr lvl="3"/>
            <a:r>
              <a:rPr lang="en-IE" sz="2000" dirty="0"/>
              <a:t>….</a:t>
            </a:r>
          </a:p>
          <a:p>
            <a:pPr lvl="2"/>
            <a:r>
              <a:rPr lang="en-IE" dirty="0"/>
              <a:t>AS BEGIN</a:t>
            </a:r>
          </a:p>
          <a:p>
            <a:pPr lvl="3"/>
            <a:r>
              <a:rPr lang="en-IE" sz="2000" dirty="0"/>
              <a:t> -- SQL-</a:t>
            </a:r>
            <a:r>
              <a:rPr lang="en-IE" sz="2000" dirty="0" err="1"/>
              <a:t>instructies</a:t>
            </a:r>
            <a:r>
              <a:rPr lang="en-IE" sz="2000" dirty="0"/>
              <a:t> </a:t>
            </a:r>
            <a:r>
              <a:rPr lang="en-IE" sz="2000" dirty="0" err="1"/>
              <a:t>hier</a:t>
            </a:r>
            <a:r>
              <a:rPr lang="en-IE" sz="2000" dirty="0"/>
              <a:t> </a:t>
            </a:r>
          </a:p>
          <a:p>
            <a:pPr lvl="2"/>
            <a:r>
              <a:rPr lang="en-IE" dirty="0"/>
              <a:t>END;</a:t>
            </a:r>
          </a:p>
          <a:p>
            <a:pPr lvl="1"/>
            <a:r>
              <a:rPr lang="nl-BE" dirty="0"/>
              <a:t>Gebruik:</a:t>
            </a:r>
          </a:p>
          <a:p>
            <a:pPr lvl="2"/>
            <a:r>
              <a:rPr lang="nl-BE" dirty="0"/>
              <a:t>Met CREATE PROCEDURE maken we een </a:t>
            </a:r>
            <a:r>
              <a:rPr lang="nl-BE" dirty="0" err="1"/>
              <a:t>stored</a:t>
            </a:r>
            <a:r>
              <a:rPr lang="nl-BE" dirty="0"/>
              <a:t> procedure aan die we een naam geven.</a:t>
            </a:r>
          </a:p>
          <a:p>
            <a:pPr lvl="2"/>
            <a:r>
              <a:rPr lang="nl-BE" dirty="0"/>
              <a:t>Daarna hebben we de mogelijkheid om 1 of meerdere parameters te declareren.</a:t>
            </a:r>
          </a:p>
          <a:p>
            <a:pPr lvl="2"/>
            <a:r>
              <a:rPr lang="nl-BE" dirty="0"/>
              <a:t>Tussen het BEGIN en END statement kunnen we 1 of meerdere SQL instructies geven die uitgevoerd moeten worden wanneer we de </a:t>
            </a:r>
            <a:r>
              <a:rPr lang="nl-BE" dirty="0" err="1"/>
              <a:t>stored</a:t>
            </a:r>
            <a:r>
              <a:rPr lang="nl-BE" dirty="0"/>
              <a:t> procedure aanroepen.</a:t>
            </a:r>
          </a:p>
          <a:p>
            <a:pPr lvl="2"/>
            <a:endParaRPr lang="nl-BE" dirty="0"/>
          </a:p>
        </p:txBody>
      </p:sp>
    </p:spTree>
    <p:extLst>
      <p:ext uri="{BB962C8B-B14F-4D97-AF65-F5344CB8AC3E}">
        <p14:creationId xmlns:p14="http://schemas.microsoft.com/office/powerpoint/2010/main" val="1093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normAutofit/>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aanroepen met het EXEC commando</a:t>
            </a:r>
          </a:p>
          <a:p>
            <a:pPr lvl="1"/>
            <a:r>
              <a:rPr lang="nl-BE" dirty="0"/>
              <a:t>Vorm:</a:t>
            </a:r>
          </a:p>
          <a:p>
            <a:pPr lvl="2"/>
            <a:r>
              <a:rPr lang="nl-NL" dirty="0"/>
              <a:t>EXEC </a:t>
            </a:r>
            <a:r>
              <a:rPr lang="nl-NL" dirty="0" err="1"/>
              <a:t>procedure_naam</a:t>
            </a:r>
            <a:r>
              <a:rPr lang="nl-NL" dirty="0"/>
              <a:t> @parameter1 = waarde1, @parameter2 = waarde2;</a:t>
            </a:r>
          </a:p>
          <a:p>
            <a:pPr lvl="1"/>
            <a:r>
              <a:rPr lang="nl-NL" dirty="0"/>
              <a:t>Gebruik </a:t>
            </a:r>
          </a:p>
          <a:p>
            <a:pPr lvl="2"/>
            <a:r>
              <a:rPr lang="nl-NL" dirty="0"/>
              <a:t>Met het EXEC commando roepen we de procedure aan. </a:t>
            </a:r>
          </a:p>
          <a:p>
            <a:pPr lvl="2"/>
            <a:r>
              <a:rPr lang="nl-NL" dirty="0"/>
              <a:t>We moeten er uiteraard wel voor zorgen dat we de parameters meegeven die de procedure verwacht.</a:t>
            </a:r>
          </a:p>
          <a:p>
            <a:r>
              <a:rPr lang="nl-NL" dirty="0"/>
              <a:t>Voorbeeld:</a:t>
            </a:r>
          </a:p>
          <a:p>
            <a:pPr lvl="1"/>
            <a:r>
              <a:rPr lang="nl-NL" dirty="0"/>
              <a:t>Procedure:</a:t>
            </a:r>
          </a:p>
          <a:p>
            <a:pPr marL="1371600" lvl="3" indent="0">
              <a:buNone/>
            </a:pPr>
            <a:r>
              <a:rPr lang="en-US" dirty="0"/>
              <a:t>CREATE PROCEDURE </a:t>
            </a:r>
            <a:r>
              <a:rPr lang="en-US" dirty="0" err="1"/>
              <a:t>GetKlantInfo</a:t>
            </a:r>
            <a:endParaRPr lang="en-US" dirty="0"/>
          </a:p>
          <a:p>
            <a:pPr marL="1371600" lvl="3" indent="0">
              <a:buNone/>
            </a:pPr>
            <a:r>
              <a:rPr lang="en-US" dirty="0"/>
              <a:t>	@KlantID int</a:t>
            </a:r>
          </a:p>
          <a:p>
            <a:pPr marL="1371600" lvl="3" indent="0">
              <a:buNone/>
            </a:pPr>
            <a:r>
              <a:rPr lang="en-US" dirty="0"/>
              <a:t>AS BEGIN</a:t>
            </a:r>
          </a:p>
          <a:p>
            <a:pPr marL="457200" lvl="1" indent="0">
              <a:buNone/>
            </a:pPr>
            <a:r>
              <a:rPr lang="en-US" sz="1800" dirty="0"/>
              <a:t>		SELECT * FROM </a:t>
            </a:r>
            <a:r>
              <a:rPr lang="en-US" sz="1800" dirty="0" err="1"/>
              <a:t>Klanten</a:t>
            </a:r>
            <a:r>
              <a:rPr lang="en-US" sz="1800" dirty="0"/>
              <a:t> WHERE </a:t>
            </a:r>
            <a:r>
              <a:rPr lang="en-US" sz="1800" dirty="0" err="1"/>
              <a:t>KlantID</a:t>
            </a:r>
            <a:r>
              <a:rPr lang="en-US" sz="1800" dirty="0"/>
              <a:t> = @KlantID;</a:t>
            </a:r>
          </a:p>
          <a:p>
            <a:pPr marL="1371600" lvl="3" indent="0">
              <a:buNone/>
            </a:pPr>
            <a:r>
              <a:rPr lang="en-US" dirty="0"/>
              <a:t>END;</a:t>
            </a:r>
            <a:endParaRPr lang="nl-NL" dirty="0"/>
          </a:p>
          <a:p>
            <a:pPr lvl="1"/>
            <a:r>
              <a:rPr lang="nl-NL" dirty="0"/>
              <a:t>Aanroep:</a:t>
            </a:r>
          </a:p>
          <a:p>
            <a:pPr marL="914400" lvl="2" indent="0">
              <a:buNone/>
            </a:pPr>
            <a:r>
              <a:rPr lang="en-IE" dirty="0"/>
              <a:t>	EXEC </a:t>
            </a:r>
            <a:r>
              <a:rPr lang="en-IE" dirty="0" err="1"/>
              <a:t>GetKlantInfo</a:t>
            </a:r>
            <a:r>
              <a:rPr lang="en-IE" dirty="0"/>
              <a:t> @KlantID = 123;</a:t>
            </a:r>
            <a:endParaRPr lang="nl-BE" dirty="0"/>
          </a:p>
          <a:p>
            <a:pPr lvl="1"/>
            <a:endParaRPr lang="nl-BE" dirty="0"/>
          </a:p>
        </p:txBody>
      </p:sp>
    </p:spTree>
    <p:extLst>
      <p:ext uri="{BB962C8B-B14F-4D97-AF65-F5344CB8AC3E}">
        <p14:creationId xmlns:p14="http://schemas.microsoft.com/office/powerpoint/2010/main" val="27943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13" end="13"/>
                                            </p:txEl>
                                          </p:spTgt>
                                        </p:tgtEl>
                                        <p:attrNameLst>
                                          <p:attrName>style.visibility</p:attrName>
                                        </p:attrNameLst>
                                      </p:cBhvr>
                                      <p:to>
                                        <p:strVal val="visible"/>
                                      </p:to>
                                    </p:set>
                                    <p:animEffect transition="in" filter="fade">
                                      <p:cBhvr>
                                        <p:cTn id="60" dur="500"/>
                                        <p:tgtEl>
                                          <p:spTgt spid="6">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animEffect transition="in" filter="fade">
                                      <p:cBhvr>
                                        <p:cTn id="65"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 wijzigen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t>
            </a:r>
            <a:r>
              <a:rPr lang="nl-BE" dirty="0" err="1"/>
              <a:t>editeren</a:t>
            </a:r>
            <a:r>
              <a:rPr lang="nl-BE" dirty="0"/>
              <a:t> met het ALTER PROCEDURE statement.</a:t>
            </a:r>
          </a:p>
          <a:p>
            <a:pPr lvl="1"/>
            <a:r>
              <a:rPr lang="nl-BE" dirty="0"/>
              <a:t>Vorm:</a:t>
            </a:r>
          </a:p>
          <a:p>
            <a:pPr marL="914400" lvl="2" indent="0">
              <a:buNone/>
            </a:pPr>
            <a:r>
              <a:rPr lang="nl-NL" sz="1800" dirty="0"/>
              <a:t>ALTER PROCEDURE </a:t>
            </a:r>
            <a:r>
              <a:rPr lang="nl-NL" sz="1800" dirty="0" err="1"/>
              <a:t>procedure_naam</a:t>
            </a:r>
            <a:r>
              <a:rPr lang="nl-NL" sz="1800" dirty="0"/>
              <a:t> </a:t>
            </a:r>
          </a:p>
          <a:p>
            <a:pPr marL="1371600" lvl="3" indent="0">
              <a:buNone/>
            </a:pPr>
            <a:r>
              <a:rPr lang="nl-NL" dirty="0"/>
              <a:t>@nieuwe_parameter datatype,</a:t>
            </a:r>
          </a:p>
          <a:p>
            <a:pPr marL="1371600" lvl="3" indent="0">
              <a:buNone/>
            </a:pPr>
            <a:r>
              <a:rPr lang="nl-NL" dirty="0"/>
              <a:t>…</a:t>
            </a:r>
          </a:p>
          <a:p>
            <a:pPr marL="914400" lvl="2" indent="0">
              <a:buNone/>
            </a:pPr>
            <a:r>
              <a:rPr lang="nl-NL" sz="1800" dirty="0"/>
              <a:t>AS BEGIN </a:t>
            </a:r>
          </a:p>
          <a:p>
            <a:pPr marL="1371600" lvl="3" indent="0">
              <a:buNone/>
            </a:pPr>
            <a:r>
              <a:rPr lang="nl-NL" dirty="0"/>
              <a:t>-- Bijgewerkte SQL-instructies hier </a:t>
            </a:r>
          </a:p>
          <a:p>
            <a:pPr marL="914400" lvl="2" indent="0">
              <a:buNone/>
            </a:pPr>
            <a:r>
              <a:rPr lang="nl-NL" sz="1800" dirty="0"/>
              <a:t>END;</a:t>
            </a:r>
          </a:p>
          <a:p>
            <a:pPr lvl="1"/>
            <a:r>
              <a:rPr lang="nl-NL" dirty="0"/>
              <a:t>Gebruik</a:t>
            </a:r>
          </a:p>
          <a:p>
            <a:pPr lvl="2"/>
            <a:r>
              <a:rPr lang="nl-NL" dirty="0"/>
              <a:t>Met het ALTER PROCEDURE statement  kunnen we de hele procedure wijzigen. </a:t>
            </a:r>
          </a:p>
          <a:p>
            <a:pPr lvl="3">
              <a:buFont typeface="Wingdings" panose="05000000000000000000" pitchFamily="2" charset="2"/>
              <a:buChar char="Ø"/>
            </a:pPr>
            <a:r>
              <a:rPr lang="nl-NL" dirty="0"/>
              <a:t>Het is de bedoeling dat we de procedure in zijn geheel herschrijven en niet enkel de wijzigingen !</a:t>
            </a:r>
          </a:p>
          <a:p>
            <a:r>
              <a:rPr lang="nl-BE" dirty="0"/>
              <a:t>We kunnen een </a:t>
            </a:r>
            <a:r>
              <a:rPr lang="nl-BE" dirty="0" err="1"/>
              <a:t>stored</a:t>
            </a:r>
            <a:r>
              <a:rPr lang="nl-BE" dirty="0"/>
              <a:t> procedure verwijderen met het DROP PROCEDURE statement.</a:t>
            </a:r>
          </a:p>
          <a:p>
            <a:pPr lvl="1"/>
            <a:r>
              <a:rPr lang="nl-BE" dirty="0"/>
              <a:t>Vorm:</a:t>
            </a:r>
          </a:p>
          <a:p>
            <a:pPr marL="914400" lvl="2" indent="0">
              <a:buNone/>
            </a:pPr>
            <a:r>
              <a:rPr lang="en-US" dirty="0"/>
              <a:t>DROP PROCEDURE IF EXISTS </a:t>
            </a:r>
            <a:r>
              <a:rPr lang="en-US" dirty="0" err="1"/>
              <a:t>procedure_naam</a:t>
            </a:r>
            <a:r>
              <a:rPr lang="en-US" dirty="0"/>
              <a:t>;</a:t>
            </a:r>
            <a:endParaRPr lang="nl-BE" dirty="0"/>
          </a:p>
        </p:txBody>
      </p:sp>
    </p:spTree>
    <p:extLst>
      <p:ext uri="{BB962C8B-B14F-4D97-AF65-F5344CB8AC3E}">
        <p14:creationId xmlns:p14="http://schemas.microsoft.com/office/powerpoint/2010/main" val="22731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fontScale="92500" lnSpcReduction="10000"/>
          </a:bodyPr>
          <a:lstStyle/>
          <a:p>
            <a:r>
              <a:rPr lang="nl-BE" dirty="0"/>
              <a:t>We kunnen in een </a:t>
            </a:r>
            <a:r>
              <a:rPr lang="nl-BE" dirty="0" err="1"/>
              <a:t>stored</a:t>
            </a:r>
            <a:r>
              <a:rPr lang="nl-BE" dirty="0"/>
              <a:t> procedure, net als in een programmeertaal, logica toevoegen binnen de </a:t>
            </a:r>
            <a:r>
              <a:rPr lang="nl-BE" dirty="0" err="1"/>
              <a:t>stored</a:t>
            </a:r>
            <a:r>
              <a:rPr lang="nl-BE" dirty="0"/>
              <a:t> procedure.</a:t>
            </a:r>
          </a:p>
          <a:p>
            <a:pPr lvl="1"/>
            <a:r>
              <a:rPr lang="nl-BE" dirty="0"/>
              <a:t>DECLARE:</a:t>
            </a:r>
          </a:p>
          <a:p>
            <a:pPr lvl="2"/>
            <a:r>
              <a:rPr lang="nl-NL" dirty="0"/>
              <a:t>DECLARE wordt gebruikt om variabelen te declareren in T-SQL (</a:t>
            </a:r>
            <a:r>
              <a:rPr lang="nl-NL" dirty="0" err="1"/>
              <a:t>Transact</a:t>
            </a:r>
            <a:r>
              <a:rPr lang="nl-NL" dirty="0"/>
              <a:t>-SQL), de querytaal die wordt gebruikt in Microsoft SQL Server. </a:t>
            </a:r>
          </a:p>
          <a:p>
            <a:pPr lvl="2"/>
            <a:r>
              <a:rPr lang="nl-NL" dirty="0"/>
              <a:t>Er kunnen variabelen worden gedefinieerd die je binnen de scope van een </a:t>
            </a:r>
            <a:r>
              <a:rPr lang="nl-NL" dirty="0" err="1"/>
              <a:t>stored</a:t>
            </a:r>
            <a:r>
              <a:rPr lang="nl-NL" dirty="0"/>
              <a:t> procedure kan gebruiken.  Dit is handig om tijdelijke opslagruimte te creëren voor waarden die je tijdens de uitvoering nodig hebt.</a:t>
            </a:r>
          </a:p>
          <a:p>
            <a:pPr lvl="2"/>
            <a:r>
              <a:rPr lang="nl-NL" dirty="0"/>
              <a:t>Je kunt variabelen van verschillende datatypen declareren, zoals INT, VARCHAR, DECIMAL,….</a:t>
            </a:r>
          </a:p>
          <a:p>
            <a:pPr lvl="2"/>
            <a:r>
              <a:rPr lang="nl-NL" dirty="0"/>
              <a:t>Voorbeeld:</a:t>
            </a:r>
          </a:p>
          <a:p>
            <a:pPr marL="1371600" lvl="3" indent="0">
              <a:buNone/>
            </a:pPr>
            <a:r>
              <a:rPr lang="nl-NL" dirty="0"/>
              <a:t>DECLARE @Leeftijd INT; 	</a:t>
            </a:r>
            <a:r>
              <a:rPr lang="nl-NL" dirty="0">
                <a:solidFill>
                  <a:schemeClr val="tx1">
                    <a:lumMod val="75000"/>
                    <a:lumOff val="25000"/>
                  </a:schemeClr>
                </a:solidFill>
              </a:rPr>
              <a:t>-- Declaratie van een INTEGER-variabele met de naam @Leeftijd</a:t>
            </a:r>
          </a:p>
          <a:p>
            <a:pPr marL="1371600" lvl="3" indent="0">
              <a:buNone/>
            </a:pPr>
            <a:r>
              <a:rPr lang="nl-NL" dirty="0"/>
              <a:t>SET @Leeftijd = 25; 	</a:t>
            </a:r>
            <a:r>
              <a:rPr lang="nl-NL" dirty="0">
                <a:solidFill>
                  <a:schemeClr val="tx1">
                    <a:lumMod val="75000"/>
                    <a:lumOff val="25000"/>
                  </a:schemeClr>
                </a:solidFill>
              </a:rPr>
              <a:t>-- Toewijzing van een waarde aan de variabele</a:t>
            </a:r>
          </a:p>
          <a:p>
            <a:pPr marL="1371600" lvl="3" indent="0">
              <a:buNone/>
            </a:pPr>
            <a:r>
              <a:rPr lang="nl-NL" dirty="0"/>
              <a:t>PRINT 'De leeftijd is: ' + CAST(@Leeftijd AS NVARCHAR(10));</a:t>
            </a:r>
          </a:p>
          <a:p>
            <a:pPr lvl="1"/>
            <a:r>
              <a:rPr lang="nl-BE" dirty="0"/>
              <a:t>EXEC:</a:t>
            </a:r>
          </a:p>
          <a:p>
            <a:pPr lvl="2"/>
            <a:r>
              <a:rPr lang="nl-BE" dirty="0"/>
              <a:t>De EXEC-instructie wordt gebruikt om een opgeslagen procedure of een dynamische SQL-opdracht uit te voeren.</a:t>
            </a:r>
          </a:p>
          <a:p>
            <a:pPr lvl="2"/>
            <a:r>
              <a:rPr lang="nl-BE" dirty="0"/>
              <a:t>Voorbeeld:</a:t>
            </a:r>
          </a:p>
          <a:p>
            <a:pPr marL="1371600" lvl="3" indent="0">
              <a:buNone/>
            </a:pPr>
            <a:r>
              <a:rPr lang="nl-BE" dirty="0"/>
              <a:t>DECLARE @StoredProcNaam NVARCHAR(50) = '</a:t>
            </a:r>
            <a:r>
              <a:rPr lang="nl-BE" dirty="0" err="1"/>
              <a:t>UwOpgeslagenProcedure</a:t>
            </a:r>
            <a:r>
              <a:rPr lang="nl-BE" dirty="0"/>
              <a:t>';</a:t>
            </a:r>
          </a:p>
          <a:p>
            <a:pPr marL="1371600" lvl="3" indent="0">
              <a:buNone/>
            </a:pPr>
            <a:r>
              <a:rPr lang="nl-BE" dirty="0"/>
              <a:t>EXEC @StoredProcNaam;	</a:t>
            </a:r>
          </a:p>
          <a:p>
            <a:pPr lvl="1"/>
            <a:endParaRPr lang="nl-BE" dirty="0"/>
          </a:p>
        </p:txBody>
      </p:sp>
    </p:spTree>
    <p:extLst>
      <p:ext uri="{BB962C8B-B14F-4D97-AF65-F5344CB8AC3E}">
        <p14:creationId xmlns:p14="http://schemas.microsoft.com/office/powerpoint/2010/main" val="192358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5775" y="716540"/>
            <a:ext cx="11039475" cy="5960485"/>
          </a:xfrm>
        </p:spPr>
        <p:txBody>
          <a:bodyPr>
            <a:normAutofit fontScale="85000" lnSpcReduction="20000"/>
          </a:bodyPr>
          <a:lstStyle/>
          <a:p>
            <a:r>
              <a:rPr lang="nl-BE" dirty="0"/>
              <a:t>WHILE-lus: Voer een reeks instructies uit zolang een voorwaarde waar is.</a:t>
            </a:r>
          </a:p>
          <a:p>
            <a:pPr lvl="1"/>
            <a:r>
              <a:rPr lang="nl-BE" dirty="0"/>
              <a:t>BEGIN...END-blok: Definieer een blok code dat moet worden uitgevoerd.</a:t>
            </a:r>
          </a:p>
          <a:p>
            <a:pPr lvl="1"/>
            <a:r>
              <a:rPr lang="nl-BE" dirty="0"/>
              <a:t>Vorm:</a:t>
            </a:r>
          </a:p>
          <a:p>
            <a:pPr marL="914400" lvl="2" indent="0">
              <a:buNone/>
            </a:pPr>
            <a:r>
              <a:rPr lang="nl-BE" dirty="0"/>
              <a:t>DECLARE @Teller INT = 1;</a:t>
            </a:r>
          </a:p>
          <a:p>
            <a:pPr marL="914400" lvl="2" indent="0">
              <a:buNone/>
            </a:pPr>
            <a:r>
              <a:rPr lang="nl-BE" dirty="0"/>
              <a:t>WHILE @Teller &lt;= 10</a:t>
            </a:r>
          </a:p>
          <a:p>
            <a:pPr marL="914400" lvl="2" indent="0">
              <a:buNone/>
            </a:pPr>
            <a:r>
              <a:rPr lang="nl-BE" dirty="0"/>
              <a:t>BEGIN</a:t>
            </a:r>
          </a:p>
          <a:p>
            <a:pPr marL="1371600" lvl="3" indent="0">
              <a:buNone/>
            </a:pPr>
            <a:r>
              <a:rPr lang="nl-BE" dirty="0"/>
              <a:t>PRINT 'Iteratie: ' + CAST(@Teller AS VARCHAR(5));</a:t>
            </a:r>
          </a:p>
          <a:p>
            <a:pPr marL="1371600" lvl="3" indent="0">
              <a:buNone/>
            </a:pPr>
            <a:r>
              <a:rPr lang="nl-BE" dirty="0"/>
              <a:t>SET @Teller = @Teller + 1;</a:t>
            </a:r>
          </a:p>
          <a:p>
            <a:pPr marL="914400" lvl="2" indent="0">
              <a:buNone/>
            </a:pPr>
            <a:r>
              <a:rPr lang="nl-BE" dirty="0"/>
              <a:t>END;</a:t>
            </a:r>
          </a:p>
          <a:p>
            <a:pPr lvl="1"/>
            <a:r>
              <a:rPr lang="nl-BE" dirty="0"/>
              <a:t>Cursor:</a:t>
            </a:r>
          </a:p>
          <a:p>
            <a:pPr lvl="2"/>
            <a:r>
              <a:rPr lang="nl-BE" dirty="0"/>
              <a:t>Gebruik een cursor om door een </a:t>
            </a:r>
            <a:r>
              <a:rPr lang="nl-BE" dirty="0" err="1"/>
              <a:t>resultaatset</a:t>
            </a:r>
            <a:r>
              <a:rPr lang="nl-BE" dirty="0"/>
              <a:t> te itereren, rij voor rij.</a:t>
            </a:r>
          </a:p>
          <a:p>
            <a:pPr lvl="2"/>
            <a:r>
              <a:rPr lang="nl-BE" dirty="0"/>
              <a:t>Voorbeeld:</a:t>
            </a:r>
          </a:p>
          <a:p>
            <a:pPr marL="1371600" lvl="3" indent="0">
              <a:buNone/>
            </a:pPr>
            <a:r>
              <a:rPr lang="nl-BE" sz="1600" dirty="0"/>
              <a:t>DECLARE </a:t>
            </a:r>
            <a:r>
              <a:rPr lang="nl-BE" sz="1600" dirty="0" err="1"/>
              <a:t>MijnCursor</a:t>
            </a:r>
            <a:r>
              <a:rPr lang="nl-BE" sz="1600" dirty="0"/>
              <a:t> CURSOR FOR</a:t>
            </a:r>
          </a:p>
          <a:p>
            <a:pPr marL="1371600" lvl="3" indent="0">
              <a:buNone/>
            </a:pPr>
            <a:r>
              <a:rPr lang="nl-BE" sz="1600" dirty="0"/>
              <a:t>SELECT Kolom1, Kolom2 FROM </a:t>
            </a:r>
            <a:r>
              <a:rPr lang="nl-BE" sz="1600" dirty="0" err="1"/>
              <a:t>MijnTabel</a:t>
            </a:r>
            <a:r>
              <a:rPr lang="nl-BE" sz="1600" dirty="0"/>
              <a:t>;</a:t>
            </a:r>
          </a:p>
          <a:p>
            <a:pPr marL="1371600" lvl="3" indent="0">
              <a:buNone/>
            </a:pPr>
            <a:r>
              <a:rPr lang="nl-BE" sz="1600" dirty="0"/>
              <a:t>OPEN </a:t>
            </a:r>
            <a:r>
              <a:rPr lang="nl-BE" sz="1600" dirty="0" err="1"/>
              <a:t>MijnCursor</a:t>
            </a:r>
            <a:r>
              <a:rPr lang="nl-BE" sz="1600" dirty="0"/>
              <a:t>;</a:t>
            </a:r>
          </a:p>
          <a:p>
            <a:pPr marL="1371600" lvl="3" indent="0">
              <a:buNone/>
            </a:pPr>
            <a:r>
              <a:rPr lang="nl-BE" sz="1600" dirty="0"/>
              <a:t>FETCH NEXT FROM </a:t>
            </a:r>
            <a:r>
              <a:rPr lang="nl-BE" sz="1600" dirty="0" err="1"/>
              <a:t>MijnCursor</a:t>
            </a:r>
            <a:r>
              <a:rPr lang="nl-BE" sz="1600" dirty="0"/>
              <a:t> INTO @Var1, @Var2;</a:t>
            </a:r>
          </a:p>
          <a:p>
            <a:pPr marL="1371600" lvl="3" indent="0">
              <a:buNone/>
            </a:pPr>
            <a:r>
              <a:rPr lang="nl-BE" sz="1600" dirty="0"/>
              <a:t>WHILE @@FETCH_STATUS = 0</a:t>
            </a:r>
          </a:p>
          <a:p>
            <a:pPr marL="1371600" lvl="3" indent="0">
              <a:buNone/>
            </a:pPr>
            <a:r>
              <a:rPr lang="nl-BE" sz="1600" dirty="0"/>
              <a:t>BEGIN</a:t>
            </a:r>
          </a:p>
          <a:p>
            <a:pPr marL="1828800" lvl="4" indent="0">
              <a:buNone/>
            </a:pPr>
            <a:r>
              <a:rPr lang="nl-BE" sz="1600" dirty="0"/>
              <a:t>-- Uw logica hier met gebruik van @Var1 en @Var2</a:t>
            </a:r>
          </a:p>
          <a:p>
            <a:pPr marL="1828800" lvl="4" indent="0">
              <a:buNone/>
            </a:pPr>
            <a:r>
              <a:rPr lang="nl-BE" sz="1600" dirty="0"/>
              <a:t>FETCH NEXT FROM </a:t>
            </a:r>
            <a:r>
              <a:rPr lang="nl-BE" sz="1600" dirty="0" err="1"/>
              <a:t>MijnCursor</a:t>
            </a:r>
            <a:r>
              <a:rPr lang="nl-BE" sz="1600" dirty="0"/>
              <a:t> INTO @Var1, @Var2;</a:t>
            </a:r>
          </a:p>
          <a:p>
            <a:pPr marL="1371600" lvl="3" indent="0">
              <a:buNone/>
            </a:pPr>
            <a:r>
              <a:rPr lang="nl-BE" sz="1600" dirty="0"/>
              <a:t>END;</a:t>
            </a:r>
          </a:p>
          <a:p>
            <a:pPr marL="1371600" lvl="3" indent="0">
              <a:buNone/>
            </a:pPr>
            <a:r>
              <a:rPr lang="nl-BE" sz="1600" dirty="0"/>
              <a:t>CLOSE </a:t>
            </a:r>
            <a:r>
              <a:rPr lang="nl-BE" sz="1600" dirty="0" err="1"/>
              <a:t>MijnCursor</a:t>
            </a:r>
            <a:r>
              <a:rPr lang="nl-BE" sz="1600" dirty="0"/>
              <a:t>;</a:t>
            </a:r>
          </a:p>
          <a:p>
            <a:pPr marL="1371600" lvl="3" indent="0">
              <a:buNone/>
            </a:pPr>
            <a:r>
              <a:rPr lang="nl-BE" sz="1600" dirty="0"/>
              <a:t>DEALLOCATE </a:t>
            </a:r>
            <a:r>
              <a:rPr lang="nl-BE" sz="1600" dirty="0" err="1"/>
              <a:t>MijnCursor</a:t>
            </a:r>
            <a:r>
              <a:rPr lang="nl-BE" sz="1600" dirty="0"/>
              <a:t>;</a:t>
            </a:r>
          </a:p>
        </p:txBody>
      </p:sp>
    </p:spTree>
    <p:extLst>
      <p:ext uri="{BB962C8B-B14F-4D97-AF65-F5344CB8AC3E}">
        <p14:creationId xmlns:p14="http://schemas.microsoft.com/office/powerpoint/2010/main" val="795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9" end="19"/>
                                            </p:txEl>
                                          </p:spTgt>
                                        </p:tgtEl>
                                        <p:attrNameLst>
                                          <p:attrName>style.visibility</p:attrName>
                                        </p:attrNameLst>
                                      </p:cBhvr>
                                      <p:to>
                                        <p:strVal val="visible"/>
                                      </p:to>
                                    </p:set>
                                    <p:animEffect transition="in" filter="fade">
                                      <p:cBhvr>
                                        <p:cTn id="64" dur="500"/>
                                        <p:tgtEl>
                                          <p:spTgt spid="6">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fade">
                                      <p:cBhvr>
                                        <p:cTn id="67" dur="500"/>
                                        <p:tgtEl>
                                          <p:spTgt spid="6">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1" end="21"/>
                                            </p:txEl>
                                          </p:spTgt>
                                        </p:tgtEl>
                                        <p:attrNameLst>
                                          <p:attrName>style.visibility</p:attrName>
                                        </p:attrNameLst>
                                      </p:cBhvr>
                                      <p:to>
                                        <p:strVal val="visible"/>
                                      </p:to>
                                    </p:set>
                                    <p:animEffect transition="in" filter="fade">
                                      <p:cBhvr>
                                        <p:cTn id="70" dur="500"/>
                                        <p:tgtEl>
                                          <p:spTgt spid="6">
                                            <p:txEl>
                                              <p:pRg st="21" end="2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2" end="22"/>
                                            </p:txEl>
                                          </p:spTgt>
                                        </p:tgtEl>
                                        <p:attrNameLst>
                                          <p:attrName>style.visibility</p:attrName>
                                        </p:attrNameLst>
                                      </p:cBhvr>
                                      <p:to>
                                        <p:strVal val="visible"/>
                                      </p:to>
                                    </p:set>
                                    <p:animEffect transition="in" filter="fade">
                                      <p:cBhvr>
                                        <p:cTn id="73" dur="500"/>
                                        <p:tgtEl>
                                          <p:spTgt spid="6">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Foutafhandeling:</a:t>
            </a:r>
          </a:p>
          <a:p>
            <a:pPr lvl="1"/>
            <a:r>
              <a:rPr lang="nl-BE" dirty="0"/>
              <a:t>Gebruik TRY...CATCH-blokken voor foutafhandeling.</a:t>
            </a:r>
          </a:p>
          <a:p>
            <a:pPr lvl="1"/>
            <a:r>
              <a:rPr lang="nl-BE" dirty="0"/>
              <a:t>Vorm:</a:t>
            </a:r>
          </a:p>
          <a:p>
            <a:pPr lvl="2"/>
            <a:r>
              <a:rPr lang="nl-BE" dirty="0"/>
              <a:t>BEGIN TRY</a:t>
            </a:r>
          </a:p>
          <a:p>
            <a:pPr lvl="2"/>
            <a:r>
              <a:rPr lang="nl-BE" dirty="0"/>
              <a:t>    -- Uw code die een fout kan veroorzaken</a:t>
            </a:r>
          </a:p>
          <a:p>
            <a:pPr lvl="2"/>
            <a:r>
              <a:rPr lang="nl-BE" dirty="0"/>
              <a:t>END TRY</a:t>
            </a:r>
          </a:p>
          <a:p>
            <a:pPr lvl="2"/>
            <a:r>
              <a:rPr lang="nl-BE" dirty="0"/>
              <a:t>BEGIN CATCH</a:t>
            </a:r>
          </a:p>
          <a:p>
            <a:pPr lvl="3"/>
            <a:r>
              <a:rPr lang="nl-BE" dirty="0"/>
              <a:t> -- Behandel de fout</a:t>
            </a:r>
          </a:p>
          <a:p>
            <a:pPr lvl="3"/>
            <a:r>
              <a:rPr lang="nl-BE" dirty="0"/>
              <a:t>PRINT 'Er is een fout opgetreden: ' + ERROR_MESSAGE();</a:t>
            </a:r>
          </a:p>
          <a:p>
            <a:pPr lvl="2"/>
            <a:r>
              <a:rPr lang="nl-BE" dirty="0"/>
              <a:t>END CATCH;</a:t>
            </a:r>
          </a:p>
          <a:p>
            <a:r>
              <a:rPr lang="nl-BE" dirty="0"/>
              <a:t>Gebruik BEGIN TRANSACTION, COMMIT en ROLLBACK-instructies voor transactiebeheer.</a:t>
            </a:r>
          </a:p>
          <a:p>
            <a:pPr lvl="1"/>
            <a:r>
              <a:rPr lang="nl-BE" dirty="0"/>
              <a:t>Vorm</a:t>
            </a:r>
          </a:p>
          <a:p>
            <a:pPr lvl="2"/>
            <a:r>
              <a:rPr lang="nl-BE" dirty="0"/>
              <a:t>BEGIN TRANSACTION;</a:t>
            </a:r>
          </a:p>
          <a:p>
            <a:pPr lvl="3"/>
            <a:r>
              <a:rPr lang="nl-BE" dirty="0"/>
              <a:t>-- Uw </a:t>
            </a:r>
            <a:r>
              <a:rPr lang="nl-BE" dirty="0" err="1"/>
              <a:t>transactionele</a:t>
            </a:r>
            <a:r>
              <a:rPr lang="nl-BE" dirty="0"/>
              <a:t> code</a:t>
            </a:r>
          </a:p>
          <a:p>
            <a:pPr lvl="2"/>
            <a:r>
              <a:rPr lang="nl-BE" dirty="0"/>
              <a:t>COMMIT; -- of ROLLBACK om wijzigingen ongedaan te maken</a:t>
            </a:r>
          </a:p>
        </p:txBody>
      </p:sp>
    </p:spTree>
    <p:extLst>
      <p:ext uri="{BB962C8B-B14F-4D97-AF65-F5344CB8AC3E}">
        <p14:creationId xmlns:p14="http://schemas.microsoft.com/office/powerpoint/2010/main" val="396502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fade">
                                      <p:cBhvr>
                                        <p:cTn id="7" dur="500"/>
                                        <p:tgtEl>
                                          <p:spTgt spid="6">
                                            <p:txEl>
                                              <p:pRg st="10" end="1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1" end="11"/>
                                            </p:txEl>
                                          </p:spTgt>
                                        </p:tgtEl>
                                        <p:attrNameLst>
                                          <p:attrName>style.visibility</p:attrName>
                                        </p:attrNameLst>
                                      </p:cBhvr>
                                      <p:to>
                                        <p:strVal val="visible"/>
                                      </p:to>
                                    </p:set>
                                    <p:animEffect transition="in" filter="fade">
                                      <p:cBhvr>
                                        <p:cTn id="10" dur="500"/>
                                        <p:tgtEl>
                                          <p:spTgt spid="6">
                                            <p:txEl>
                                              <p:pRg st="11" end="1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fade">
                                      <p:cBhvr>
                                        <p:cTn id="13" dur="500"/>
                                        <p:tgtEl>
                                          <p:spTgt spid="6">
                                            <p:txEl>
                                              <p:pRg st="12" end="1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animEffect transition="in" filter="fade">
                                      <p:cBhvr>
                                        <p:cTn id="16" dur="500"/>
                                        <p:tgtEl>
                                          <p:spTgt spid="6">
                                            <p:txEl>
                                              <p:pRg st="13" end="1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4" end="14"/>
                                            </p:txEl>
                                          </p:spTgt>
                                        </p:tgtEl>
                                        <p:attrNameLst>
                                          <p:attrName>style.visibility</p:attrName>
                                        </p:attrNameLst>
                                      </p:cBhvr>
                                      <p:to>
                                        <p:strVal val="visible"/>
                                      </p:to>
                                    </p:set>
                                    <p:animEffect transition="in" filter="fade">
                                      <p:cBhvr>
                                        <p:cTn id="1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Use</a:t>
            </a:r>
            <a:r>
              <a:rPr lang="nl-BE" dirty="0"/>
              <a:t> of a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Gebruik CASE voor conditionele logica.</a:t>
            </a:r>
          </a:p>
          <a:p>
            <a:pPr lvl="1"/>
            <a:r>
              <a:rPr lang="nl-BE" dirty="0"/>
              <a:t>Vorm</a:t>
            </a:r>
          </a:p>
          <a:p>
            <a:pPr marL="914400" lvl="2" indent="0">
              <a:buNone/>
            </a:pPr>
            <a:r>
              <a:rPr lang="nl-BE" sz="1800" dirty="0"/>
              <a:t>DECLARE @Status INT = 2;</a:t>
            </a:r>
          </a:p>
          <a:p>
            <a:pPr marL="914400" lvl="2" indent="0">
              <a:buNone/>
            </a:pPr>
            <a:r>
              <a:rPr lang="nl-BE" sz="1800" dirty="0"/>
              <a:t>SELECT Kolom1, Kolom2,</a:t>
            </a:r>
          </a:p>
          <a:p>
            <a:pPr lvl="3"/>
            <a:r>
              <a:rPr lang="nl-BE" dirty="0" err="1"/>
              <a:t>StatusBeschrijving</a:t>
            </a:r>
            <a:r>
              <a:rPr lang="nl-BE" dirty="0"/>
              <a:t> = CASE</a:t>
            </a:r>
          </a:p>
          <a:p>
            <a:pPr marL="1828800" lvl="4" indent="0">
              <a:buNone/>
            </a:pPr>
            <a:r>
              <a:rPr lang="nl-BE" dirty="0"/>
              <a:t>WHEN @Status = 1 THEN 'Actief'</a:t>
            </a:r>
          </a:p>
          <a:p>
            <a:pPr marL="1828800" lvl="4" indent="0">
              <a:buNone/>
            </a:pPr>
            <a:r>
              <a:rPr lang="nl-BE" dirty="0"/>
              <a:t>WHEN @Status = 2 THEN 'Inactief'</a:t>
            </a:r>
          </a:p>
          <a:p>
            <a:pPr marL="1828800" lvl="4" indent="0">
              <a:buNone/>
            </a:pPr>
            <a:r>
              <a:rPr lang="nl-BE" dirty="0"/>
              <a:t>ELSE 'Onbekend'</a:t>
            </a:r>
          </a:p>
          <a:p>
            <a:pPr marL="1371600" lvl="3" indent="0">
              <a:buNone/>
            </a:pPr>
            <a:r>
              <a:rPr lang="nl-BE" dirty="0"/>
              <a:t>END</a:t>
            </a:r>
          </a:p>
          <a:p>
            <a:pPr marL="914400" lvl="2" indent="0">
              <a:buNone/>
            </a:pPr>
            <a:r>
              <a:rPr lang="nl-BE" sz="1800" dirty="0"/>
              <a:t>FROM </a:t>
            </a:r>
            <a:r>
              <a:rPr lang="nl-BE" sz="1800" dirty="0" err="1"/>
              <a:t>MijnTabel</a:t>
            </a:r>
            <a:r>
              <a:rPr lang="nl-BE" sz="1800" dirty="0"/>
              <a:t>;</a:t>
            </a:r>
          </a:p>
        </p:txBody>
      </p:sp>
    </p:spTree>
    <p:extLst>
      <p:ext uri="{BB962C8B-B14F-4D97-AF65-F5344CB8AC3E}">
        <p14:creationId xmlns:p14="http://schemas.microsoft.com/office/powerpoint/2010/main" val="22246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1845</TotalTime>
  <Words>11753</Words>
  <Application>Microsoft Office PowerPoint</Application>
  <PresentationFormat>Widescreen</PresentationFormat>
  <Paragraphs>1425</Paragraphs>
  <Slides>103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Labo</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Transactions</vt:lpstr>
      <vt:lpstr>SQL: Transacties</vt:lpstr>
      <vt:lpstr>SQL: Transacties</vt:lpstr>
      <vt:lpstr>SQL: Transacties</vt:lpstr>
      <vt:lpstr>Views  &amp;  Stored procedures</vt:lpstr>
      <vt:lpstr>SQL: Views</vt:lpstr>
      <vt:lpstr>SQL: Views</vt:lpstr>
      <vt:lpstr>SQL: Stored procedure</vt:lpstr>
      <vt:lpstr>SQL: Stored procedure</vt:lpstr>
      <vt:lpstr>SQL: Gebruik van een Stored procedure</vt:lpstr>
      <vt:lpstr>SQL: Stored procedure wijzigen</vt:lpstr>
      <vt:lpstr>SQL: Gebruik van een stored procedure</vt:lpstr>
      <vt:lpstr>SQL: Use of a stored procedure</vt:lpstr>
      <vt:lpstr>SQL: Use of a stored procedure</vt:lpstr>
      <vt:lpstr>SQL: Use of a stored procedure</vt:lpstr>
      <vt:lpstr>SQL: Triggered Stored procedure</vt:lpstr>
      <vt:lpstr>SQL: Soorten triggers</vt:lpstr>
      <vt:lpstr>Labo</vt:lpstr>
      <vt:lpstr>Labo =&gt; Opdracht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77</cp:revision>
  <dcterms:created xsi:type="dcterms:W3CDTF">2020-06-11T13:52:31Z</dcterms:created>
  <dcterms:modified xsi:type="dcterms:W3CDTF">2023-12-04T20:03:42Z</dcterms:modified>
</cp:coreProperties>
</file>